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856" r:id="rId4"/>
    <p:sldId id="938" r:id="rId5"/>
    <p:sldId id="945" r:id="rId6"/>
    <p:sldId id="930" r:id="rId7"/>
    <p:sldId id="887" r:id="rId8"/>
    <p:sldId id="936" r:id="rId9"/>
    <p:sldId id="946" r:id="rId10"/>
    <p:sldId id="947" r:id="rId11"/>
    <p:sldId id="954" r:id="rId12"/>
    <p:sldId id="958" r:id="rId13"/>
    <p:sldId id="951" r:id="rId14"/>
    <p:sldId id="952" r:id="rId15"/>
    <p:sldId id="953" r:id="rId16"/>
    <p:sldId id="948" r:id="rId17"/>
    <p:sldId id="949" r:id="rId18"/>
    <p:sldId id="950" r:id="rId19"/>
    <p:sldId id="956" r:id="rId20"/>
    <p:sldId id="955" r:id="rId21"/>
    <p:sldId id="957" r:id="rId22"/>
    <p:sldId id="959" r:id="rId23"/>
    <p:sldId id="960" r:id="rId24"/>
    <p:sldId id="961" r:id="rId25"/>
    <p:sldId id="962" r:id="rId26"/>
    <p:sldId id="963" r:id="rId27"/>
    <p:sldId id="964" r:id="rId28"/>
    <p:sldId id="965" r:id="rId29"/>
    <p:sldId id="966" r:id="rId30"/>
    <p:sldId id="967" r:id="rId31"/>
    <p:sldId id="968" r:id="rId32"/>
    <p:sldId id="969" r:id="rId33"/>
    <p:sldId id="970" r:id="rId34"/>
    <p:sldId id="971" r:id="rId35"/>
    <p:sldId id="973" r:id="rId36"/>
    <p:sldId id="974" r:id="rId37"/>
    <p:sldId id="331" r:id="rId38"/>
    <p:sldId id="332" r:id="rId39"/>
    <p:sldId id="418" r:id="rId40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49"/>
    <p:restoredTop sz="94685"/>
  </p:normalViewPr>
  <p:slideViewPr>
    <p:cSldViewPr snapToGrid="0" snapToObjects="1">
      <p:cViewPr varScale="1">
        <p:scale>
          <a:sx n="77" d="100"/>
          <a:sy n="77" d="100"/>
        </p:scale>
        <p:origin x="9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9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9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58E87D-F61E-172F-9032-563EEA0E7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Definição de framework como uma estrutura de software que fornece uma base para o desenvolvimento de aplicações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608597-E970-3C83-3223-73ED8E35BC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3767099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E0E6C87-B7DA-45D8-FE40-A90124FAF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78676"/>
            <a:ext cx="8894718" cy="4784888"/>
          </a:xfrm>
        </p:spPr>
        <p:txBody>
          <a:bodyPr>
            <a:normAutofit/>
          </a:bodyPr>
          <a:lstStyle/>
          <a:p>
            <a:r>
              <a:rPr lang="pt-BR" sz="4000" dirty="0"/>
              <a:t>Definição de frameworks como uma "mini" arquitetura reutilizável que fornece estrutura e comportamentos genéricos para abstrações de software em um contexto específico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AF1324-A3DF-7F8B-C310-1DD2121D4B3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CONCEITOS DE FRAMEWORK</a:t>
            </a:r>
          </a:p>
        </p:txBody>
      </p:sp>
      <p:pic>
        <p:nvPicPr>
          <p:cNvPr id="4100" name="Picture 4" descr="Vector, Pintados à Mão, A Caixa De Ferramentas PNG, A Caixa De Ferramentas  De Desenho Vetorial Imagens Vetoriais, Arquivos PSD - Pngtree | Artesanato  de picolé, Ferramentas de desenho, Caixa de ferramentas">
            <a:extLst>
              <a:ext uri="{FF2B5EF4-FFF2-40B4-BE49-F238E27FC236}">
                <a16:creationId xmlns:a16="http://schemas.microsoft.com/office/drawing/2014/main" id="{8B143164-AB2A-EFBF-1845-62C1312A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504" y="129594"/>
            <a:ext cx="2848495" cy="227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050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E0E6C87-B7DA-45D8-FE40-A90124FAF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2244436"/>
            <a:ext cx="8894718" cy="4419128"/>
          </a:xfrm>
        </p:spPr>
        <p:txBody>
          <a:bodyPr>
            <a:normAutofit/>
          </a:bodyPr>
          <a:lstStyle/>
          <a:p>
            <a:pPr marL="228600" indent="0"/>
            <a:r>
              <a:rPr lang="pt-BR" sz="4000" dirty="0"/>
              <a:t>Tipos de frameworks: </a:t>
            </a:r>
            <a:r>
              <a:rPr lang="pt-BR" sz="4000" dirty="0" err="1"/>
              <a:t>fullstack</a:t>
            </a:r>
            <a:r>
              <a:rPr lang="pt-BR" sz="4000" dirty="0"/>
              <a:t>, </a:t>
            </a:r>
            <a:r>
              <a:rPr lang="pt-BR" sz="4000" dirty="0" err="1"/>
              <a:t>back-end</a:t>
            </a:r>
            <a:r>
              <a:rPr lang="pt-BR" sz="4000" dirty="0"/>
              <a:t> e front-end.</a:t>
            </a:r>
          </a:p>
          <a:p>
            <a:pPr marL="228600" indent="0"/>
            <a:r>
              <a:rPr lang="pt-BR" sz="4000" dirty="0"/>
              <a:t>Exploração dos frameworks front-</a:t>
            </a:r>
            <a:r>
              <a:rPr lang="pt-BR" sz="4000" dirty="0" err="1"/>
              <a:t>end</a:t>
            </a:r>
            <a:r>
              <a:rPr lang="pt-BR" sz="4000" dirty="0"/>
              <a:t>, que são baseados em </a:t>
            </a:r>
            <a:r>
              <a:rPr lang="pt-BR" sz="4000" dirty="0" err="1"/>
              <a:t>JavaScript</a:t>
            </a:r>
            <a:r>
              <a:rPr lang="pt-BR" sz="4000" dirty="0"/>
              <a:t> e dominam o mercado.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AF1324-A3DF-7F8B-C310-1DD2121D4B3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CONCEITOS DE FRAMEWORK</a:t>
            </a:r>
          </a:p>
        </p:txBody>
      </p:sp>
      <p:pic>
        <p:nvPicPr>
          <p:cNvPr id="4100" name="Picture 4" descr="Vector, Pintados à Mão, A Caixa De Ferramentas PNG, A Caixa De Ferramentas  De Desenho Vetorial Imagens Vetoriais, Arquivos PSD - Pngtree | Artesanato  de picolé, Ferramentas de desenho, Caixa de ferramentas">
            <a:extLst>
              <a:ext uri="{FF2B5EF4-FFF2-40B4-BE49-F238E27FC236}">
                <a16:creationId xmlns:a16="http://schemas.microsoft.com/office/drawing/2014/main" id="{8B143164-AB2A-EFBF-1845-62C1312A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745" y="194436"/>
            <a:ext cx="2831869" cy="226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656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899E970-3FEF-8FEC-0BDD-4C98A3D76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/>
            <a:r>
              <a:rPr lang="pt-BR" sz="4000" dirty="0"/>
              <a:t>Maior dependência do uso de linguagens de marcação como HTML e CSS para estilização e organização da interface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DA1244-637F-C452-CA38-72F12830F67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ANTES DO FRAMEWORK</a:t>
            </a:r>
          </a:p>
        </p:txBody>
      </p:sp>
    </p:spTree>
    <p:extLst>
      <p:ext uri="{BB962C8B-B14F-4D97-AF65-F5344CB8AC3E}">
        <p14:creationId xmlns:p14="http://schemas.microsoft.com/office/powerpoint/2010/main" val="422290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39FF164-8BB9-416C-1839-DA39E0BC8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/>
            <a:r>
              <a:rPr lang="pt-BR" sz="4000" dirty="0"/>
              <a:t>Maior tempo de desenvolvimento, já que a criação de soluções personalizadas demandava mais tempo e esforço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B54377-D2A0-8A3A-31B2-F45F3C9676F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ANTES DO FRAMEWORK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5586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39FF164-8BB9-416C-1839-DA39E0BC8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/>
            <a:r>
              <a:rPr lang="pt-BR" sz="4000" dirty="0"/>
              <a:t>Menor facilidade para manutenção e atualização de projetos</a:t>
            </a:r>
          </a:p>
          <a:p>
            <a:pPr marL="228600" indent="0"/>
            <a:r>
              <a:rPr lang="pt-BR" sz="4000" dirty="0"/>
              <a:t>Soluções desenvolvidas eram mais específicas </a:t>
            </a:r>
          </a:p>
          <a:p>
            <a:pPr marL="228600" indent="0"/>
            <a:r>
              <a:rPr lang="pt-BR" sz="4000" dirty="0"/>
              <a:t>Não havia uma padronização para facilitar esses processos</a:t>
            </a:r>
          </a:p>
          <a:p>
            <a:pPr marL="228600" indent="0"/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B54377-D2A0-8A3A-31B2-F45F3C9676F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ANTES DO FRAMEWORK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3178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58E87D-F61E-172F-9032-563EEA0E7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Vantagens de utilizar frameworks: facilidades no desenvolvimento básico de código</a:t>
            </a:r>
          </a:p>
          <a:p>
            <a:r>
              <a:rPr lang="pt-BR" sz="4000" dirty="0"/>
              <a:t>Funcionalidades prontas para uso e maior produtividade.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608597-E970-3C83-3223-73ED8E35BC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1541151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58E87D-F61E-172F-9032-563EEA0E7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Aplicações dos frameworks em diferentes setores: web, mobile, desktop e inteligência artificial.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608597-E970-3C83-3223-73ED8E35BC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2064841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58E87D-F61E-172F-9032-563EEA0E7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Exemplos de frameworks populares: </a:t>
            </a:r>
            <a:r>
              <a:rPr lang="pt-BR" sz="4000" dirty="0" err="1"/>
              <a:t>React</a:t>
            </a:r>
            <a:r>
              <a:rPr lang="pt-BR" sz="4000" dirty="0"/>
              <a:t>, Angular e </a:t>
            </a:r>
            <a:r>
              <a:rPr lang="pt-BR" sz="4000" dirty="0" err="1"/>
              <a:t>VueJS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608597-E970-3C83-3223-73ED8E35BC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FRAMEWORK</a:t>
            </a:r>
          </a:p>
        </p:txBody>
      </p:sp>
      <p:pic>
        <p:nvPicPr>
          <p:cNvPr id="1030" name="Picture 6" descr="What is React - Let's see what React is and what the characteristics of  React are.">
            <a:extLst>
              <a:ext uri="{FF2B5EF4-FFF2-40B4-BE49-F238E27FC236}">
                <a16:creationId xmlns:a16="http://schemas.microsoft.com/office/drawing/2014/main" id="{5FDA331D-39A5-516B-0557-6FA50A3F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1" y="3504908"/>
            <a:ext cx="3786489" cy="21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gular Logo PNG vector in SVG, PDF, AI, CDR format">
            <a:extLst>
              <a:ext uri="{FF2B5EF4-FFF2-40B4-BE49-F238E27FC236}">
                <a16:creationId xmlns:a16="http://schemas.microsoft.com/office/drawing/2014/main" id="{1CC1B4EE-CB9C-3487-1EF0-D20E0D38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953" y="3292330"/>
            <a:ext cx="3843350" cy="288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uejs original a marca logo - Ícones Social media e Logos">
            <a:extLst>
              <a:ext uri="{FF2B5EF4-FFF2-40B4-BE49-F238E27FC236}">
                <a16:creationId xmlns:a16="http://schemas.microsoft.com/office/drawing/2014/main" id="{7D4C5A37-6CEA-CDA1-3465-2FE9250B0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506" y="3211993"/>
            <a:ext cx="2690091" cy="269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968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58E87D-F61E-172F-9032-563EEA0E7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7019" y="1842992"/>
            <a:ext cx="5951403" cy="3766178"/>
          </a:xfrm>
        </p:spPr>
        <p:txBody>
          <a:bodyPr>
            <a:normAutofit lnSpcReduction="10000"/>
          </a:bodyPr>
          <a:lstStyle/>
          <a:p>
            <a:r>
              <a:rPr lang="pt-BR" sz="4000" dirty="0" err="1"/>
              <a:t>React</a:t>
            </a:r>
            <a:r>
              <a:rPr lang="pt-BR" sz="4000" dirty="0"/>
              <a:t>: criado pelo Facebook, utilizado como base para o desenvolvimento de aplicativos multiplataforma.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608597-E970-3C83-3223-73ED8E35BC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FRAMEWORK</a:t>
            </a:r>
          </a:p>
        </p:txBody>
      </p:sp>
      <p:pic>
        <p:nvPicPr>
          <p:cNvPr id="1030" name="Picture 6" descr="What is React - Let's see what React is and what the characteristics of  React are.">
            <a:extLst>
              <a:ext uri="{FF2B5EF4-FFF2-40B4-BE49-F238E27FC236}">
                <a16:creationId xmlns:a16="http://schemas.microsoft.com/office/drawing/2014/main" id="{5FDA331D-39A5-516B-0557-6FA50A3F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1" y="3504908"/>
            <a:ext cx="3786489" cy="21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34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  <p:pic>
        <p:nvPicPr>
          <p:cNvPr id="2" name="Imagem 1" descr="Uma imagem contendo pessoa, no interior, vestindo, boneca&#10;&#10;Descrição gerada automaticamente">
            <a:extLst>
              <a:ext uri="{FF2B5EF4-FFF2-40B4-BE49-F238E27FC236}">
                <a16:creationId xmlns:a16="http://schemas.microsoft.com/office/drawing/2014/main" id="{2E0F470C-799A-0DF3-EFFD-2BD3895D9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5" y="345005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58E87D-F61E-172F-9032-563EEA0E7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2253" y="1842992"/>
            <a:ext cx="5886169" cy="3766178"/>
          </a:xfrm>
        </p:spPr>
        <p:txBody>
          <a:bodyPr>
            <a:normAutofit/>
          </a:bodyPr>
          <a:lstStyle/>
          <a:p>
            <a:r>
              <a:rPr lang="pt-BR" sz="4000" dirty="0"/>
              <a:t>Angular: criado pela Google, trouxe inovações e notoriedade ao front-end.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608597-E970-3C83-3223-73ED8E35BC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FRAMEWORK</a:t>
            </a:r>
          </a:p>
        </p:txBody>
      </p:sp>
      <p:pic>
        <p:nvPicPr>
          <p:cNvPr id="1032" name="Picture 8" descr="Angular Logo PNG vector in SVG, PDF, AI, CDR format">
            <a:extLst>
              <a:ext uri="{FF2B5EF4-FFF2-40B4-BE49-F238E27FC236}">
                <a16:creationId xmlns:a16="http://schemas.microsoft.com/office/drawing/2014/main" id="{1CC1B4EE-CB9C-3487-1EF0-D20E0D38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1" y="3286046"/>
            <a:ext cx="3851723" cy="28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120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58E87D-F61E-172F-9032-563EEA0E7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38255" y="1842992"/>
            <a:ext cx="5480168" cy="3766178"/>
          </a:xfrm>
        </p:spPr>
        <p:txBody>
          <a:bodyPr>
            <a:noAutofit/>
          </a:bodyPr>
          <a:lstStyle/>
          <a:p>
            <a:r>
              <a:rPr lang="pt-BR" sz="4000" dirty="0" err="1"/>
              <a:t>Vue.js</a:t>
            </a:r>
            <a:r>
              <a:rPr lang="pt-BR" sz="4000" dirty="0"/>
              <a:t>: criado por um ex-funcionário da Google, ganhou destaque após ser utilizado no framework </a:t>
            </a:r>
            <a:r>
              <a:rPr lang="pt-BR" sz="4000" dirty="0" err="1"/>
              <a:t>Laravel</a:t>
            </a:r>
            <a:r>
              <a:rPr lang="pt-BR" sz="4000" dirty="0"/>
              <a:t>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608597-E970-3C83-3223-73ED8E35BC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FRAMEWORK</a:t>
            </a:r>
          </a:p>
        </p:txBody>
      </p:sp>
      <p:pic>
        <p:nvPicPr>
          <p:cNvPr id="1034" name="Picture 10" descr="Vuejs original a marca logo - Ícones Social media e Logos">
            <a:extLst>
              <a:ext uri="{FF2B5EF4-FFF2-40B4-BE49-F238E27FC236}">
                <a16:creationId xmlns:a16="http://schemas.microsoft.com/office/drawing/2014/main" id="{7D4C5A37-6CEA-CDA1-3465-2FE9250B0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06" y="3079865"/>
            <a:ext cx="2690091" cy="269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129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DF3DA5E-EA51-1BDD-B86A-D1AAE4617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0"/>
            <a:r>
              <a:rPr lang="pt-BR" sz="4000" dirty="0"/>
              <a:t>Alta qualidade e testes realizados pelos desenvolvedores</a:t>
            </a:r>
          </a:p>
          <a:p>
            <a:pPr marL="228600" indent="0"/>
            <a:r>
              <a:rPr lang="pt-BR" sz="4000" dirty="0"/>
              <a:t>Aumento da produtividade ao evitar a implementação de recursos básicos em todos os projetos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45C3CD-026C-564D-7B3F-E824E18484D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VANTAGENS DO USO DE FRAMEWORK</a:t>
            </a:r>
          </a:p>
        </p:txBody>
      </p:sp>
    </p:spTree>
    <p:extLst>
      <p:ext uri="{BB962C8B-B14F-4D97-AF65-F5344CB8AC3E}">
        <p14:creationId xmlns:p14="http://schemas.microsoft.com/office/powerpoint/2010/main" val="2108467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DF3DA5E-EA51-1BDD-B86A-D1AAE4617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/>
            <a:r>
              <a:rPr lang="pt-BR" sz="4000" dirty="0"/>
              <a:t>Segurança garantida pelos testes da comunidade</a:t>
            </a:r>
          </a:p>
          <a:p>
            <a:pPr marL="228600" indent="0"/>
            <a:r>
              <a:rPr lang="pt-BR" sz="4000" dirty="0"/>
              <a:t>Otimização do tempo de desenvolvimento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45C3CD-026C-564D-7B3F-E824E18484D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VANTAGENS DO USO DE FRAMEWORK</a:t>
            </a:r>
          </a:p>
        </p:txBody>
      </p:sp>
    </p:spTree>
    <p:extLst>
      <p:ext uri="{BB962C8B-B14F-4D97-AF65-F5344CB8AC3E}">
        <p14:creationId xmlns:p14="http://schemas.microsoft.com/office/powerpoint/2010/main" val="119154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DF3DA5E-EA51-1BDD-B86A-D1AAE4617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/>
            <a:r>
              <a:rPr lang="pt-BR" sz="4000" dirty="0"/>
              <a:t>Curva de aprendizado pequena, com documentação completa e exemplos de uso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45C3CD-026C-564D-7B3F-E824E18484D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VANTAGENS DO USO DE FRAMEWORK</a:t>
            </a:r>
          </a:p>
        </p:txBody>
      </p:sp>
    </p:spTree>
    <p:extLst>
      <p:ext uri="{BB962C8B-B14F-4D97-AF65-F5344CB8AC3E}">
        <p14:creationId xmlns:p14="http://schemas.microsoft.com/office/powerpoint/2010/main" val="422157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31152"/>
            <a:ext cx="11877963" cy="1739341"/>
          </a:xfrm>
        </p:spPr>
        <p:txBody>
          <a:bodyPr>
            <a:normAutofit/>
          </a:bodyPr>
          <a:lstStyle/>
          <a:p>
            <a:r>
              <a:rPr lang="pt-BR" sz="3900" dirty="0"/>
              <a:t>REACT</a:t>
            </a:r>
            <a:br>
              <a:rPr lang="pt-BR" sz="4000" dirty="0"/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pt-br.react.dev</a:t>
            </a:r>
            <a:r>
              <a:rPr lang="pt-BR" sz="4000" dirty="0"/>
              <a:t>/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0901DEBF-D54D-0018-313F-1F59DACE7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582" y="6362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1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870FABB-0B69-0683-696C-55666BB28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</a:t>
            </a:r>
            <a:r>
              <a:rPr lang="pt-BR" sz="4000" dirty="0" err="1"/>
              <a:t>React</a:t>
            </a:r>
            <a:r>
              <a:rPr lang="pt-BR" sz="4000" dirty="0"/>
              <a:t> é uma biblioteca </a:t>
            </a:r>
            <a:r>
              <a:rPr lang="pt-BR" sz="4000" dirty="0" err="1"/>
              <a:t>JavaScript</a:t>
            </a:r>
            <a:r>
              <a:rPr lang="pt-BR" sz="4000" dirty="0"/>
              <a:t> de código aberto criada pelo Facebook em 2011, utilizada para construir interfaces de usuário (UI) em aplicações web e mobile.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613CE1-EDB6-8BF5-20AE-AEB19A0C525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2078286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870FABB-0B69-0683-696C-55666BB28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</a:t>
            </a:r>
            <a:r>
              <a:rPr lang="pt-BR" sz="4000" dirty="0" err="1"/>
              <a:t>React</a:t>
            </a:r>
            <a:r>
              <a:rPr lang="pt-BR" sz="4000" dirty="0"/>
              <a:t> atualiza automaticamente a interface do usuário sempre que há mudanças nos dados da aplicação, sem a necessidade de atualizar a página inteira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613CE1-EDB6-8BF5-20AE-AEB19A0C525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1042152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870FABB-0B69-0683-696C-55666BB28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O </a:t>
            </a:r>
            <a:r>
              <a:rPr lang="pt-BR" sz="4000" dirty="0" err="1"/>
              <a:t>React</a:t>
            </a:r>
            <a:r>
              <a:rPr lang="pt-BR" sz="4000" dirty="0"/>
              <a:t> permite que os desenvolvedores dividam a interface em componentes reutilizáveis e independentes, facilitando a manutenção e o desenvolvimento de novas funcionalidades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613CE1-EDB6-8BF5-20AE-AEB19A0C525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1517055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870FABB-0B69-0683-696C-55666BB28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O </a:t>
            </a:r>
            <a:r>
              <a:rPr lang="pt-BR" sz="4000" dirty="0" err="1"/>
              <a:t>React</a:t>
            </a:r>
            <a:r>
              <a:rPr lang="pt-BR" sz="4000" dirty="0"/>
              <a:t> permite a utilização de uma sintaxe semelhante ao HTML para a criação dos componentes, facilitando a leitura e escrita do código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613CE1-EDB6-8BF5-20AE-AEB19A0C525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2119219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6" name="Imagem 5" descr="Foto em preto e branco de homem com a boca aberta&#10;&#10;Descrição gerada automaticamente">
            <a:extLst>
              <a:ext uri="{FF2B5EF4-FFF2-40B4-BE49-F238E27FC236}">
                <a16:creationId xmlns:a16="http://schemas.microsoft.com/office/drawing/2014/main" id="{DCD983BC-F533-CB32-7F10-4A500178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46" y="55599"/>
            <a:ext cx="5739063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52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6801" y="2347849"/>
            <a:ext cx="6963718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  <a:r>
              <a:rPr lang="pt-BR" sz="4000" dirty="0" err="1"/>
              <a:t>s</a:t>
            </a:r>
            <a:r>
              <a:rPr lang="pt-BR" sz="4000" dirty="0"/>
              <a:t>/login-ts6dfx?file=/</a:t>
            </a:r>
            <a:r>
              <a:rPr lang="pt-BR" sz="4000" dirty="0" err="1"/>
              <a:t>src</a:t>
            </a:r>
            <a:r>
              <a:rPr lang="pt-BR" sz="4000" dirty="0"/>
              <a:t>/</a:t>
            </a:r>
            <a:r>
              <a:rPr lang="pt-BR" sz="4000" dirty="0" err="1"/>
              <a:t>App.js</a:t>
            </a:r>
            <a:endParaRPr lang="pt-BR" sz="4000" dirty="0"/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357238F5-C1BB-292F-F5DB-FEC61F39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" y="3131421"/>
            <a:ext cx="2912225" cy="291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01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31152"/>
            <a:ext cx="11877963" cy="2269895"/>
          </a:xfrm>
        </p:spPr>
        <p:txBody>
          <a:bodyPr>
            <a:normAutofit fontScale="90000"/>
          </a:bodyPr>
          <a:lstStyle/>
          <a:p>
            <a:r>
              <a:rPr lang="pt-BR" sz="3900" dirty="0"/>
              <a:t>LIÇÃO 17 – FRAMEWORK: CONCEITOS, APLICABILIDADE, TENDÊNCIAS E REQUISIÇÕES ASSÍNCRONAS: CONCEITOS E APLICABILIDADE</a:t>
            </a:r>
            <a:br>
              <a:rPr lang="pt-BR" sz="4000" dirty="0"/>
            </a:br>
            <a:br>
              <a:rPr lang="pt-BR" sz="4000" dirty="0"/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4C6D82A7-E642-E008-691D-2924A35DF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028" y="6362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09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A9909FA-D8DF-FB9F-06AE-223A4A386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 requisições síncronas o programa aguarda até que essa operação seja concluída antes de continuar a executar outras tarefas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8A1767-7B68-9B61-53EC-8E31B3AB477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SÍNCRONO</a:t>
            </a:r>
          </a:p>
        </p:txBody>
      </p:sp>
    </p:spTree>
    <p:extLst>
      <p:ext uri="{BB962C8B-B14F-4D97-AF65-F5344CB8AC3E}">
        <p14:creationId xmlns:p14="http://schemas.microsoft.com/office/powerpoint/2010/main" val="3046634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A9909FA-D8DF-FB9F-06AE-223A4A386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Isso pode resultar em uma experiência do usuário ruim, pois a interface do usuário fica congelada até que a operação seja concluída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8A1767-7B68-9B61-53EC-8E31B3AB477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SÍNCRONO</a:t>
            </a:r>
          </a:p>
        </p:txBody>
      </p:sp>
    </p:spTree>
    <p:extLst>
      <p:ext uri="{BB962C8B-B14F-4D97-AF65-F5344CB8AC3E}">
        <p14:creationId xmlns:p14="http://schemas.microsoft.com/office/powerpoint/2010/main" val="1445289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A9909FA-D8DF-FB9F-06AE-223A4A386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 requisições assíncronas permitem que o programa continue executando outras tarefas enquanto aguardam a conclusão da operação de E/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pt-BR" sz="4000" b="0" i="0" dirty="0">
              <a:solidFill>
                <a:srgbClr val="37415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8A1767-7B68-9B61-53EC-8E31B3AB477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ASSÍNCRONO</a:t>
            </a:r>
          </a:p>
        </p:txBody>
      </p:sp>
    </p:spTree>
    <p:extLst>
      <p:ext uri="{BB962C8B-B14F-4D97-AF65-F5344CB8AC3E}">
        <p14:creationId xmlns:p14="http://schemas.microsoft.com/office/powerpoint/2010/main" val="2730959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A9909FA-D8DF-FB9F-06AE-223A4A386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Isso é alcançado usando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callbacks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Promises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ou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async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await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em linguagens de programação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8A1767-7B68-9B61-53EC-8E31B3AB477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ASSÍNCRONO</a:t>
            </a:r>
          </a:p>
        </p:txBody>
      </p:sp>
    </p:spTree>
    <p:extLst>
      <p:ext uri="{BB962C8B-B14F-4D97-AF65-F5344CB8AC3E}">
        <p14:creationId xmlns:p14="http://schemas.microsoft.com/office/powerpoint/2010/main" val="1604900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6801" y="2347849"/>
            <a:ext cx="6963718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  <a:r>
              <a:rPr lang="pt-BR" sz="4000" dirty="0" err="1"/>
              <a:t>s</a:t>
            </a:r>
            <a:r>
              <a:rPr lang="pt-BR" sz="4000" dirty="0"/>
              <a:t>/codigo-l17-j5v3wy?file=/</a:t>
            </a:r>
            <a:r>
              <a:rPr lang="pt-BR" sz="4000" dirty="0" err="1"/>
              <a:t>src</a:t>
            </a:r>
            <a:r>
              <a:rPr lang="pt-BR" sz="4000" dirty="0"/>
              <a:t>/</a:t>
            </a:r>
            <a:r>
              <a:rPr lang="pt-BR" sz="4000" dirty="0" err="1"/>
              <a:t>App.js</a:t>
            </a:r>
            <a:endParaRPr lang="pt-BR" sz="4000" dirty="0"/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E5CB2403-E89C-8817-2EFF-C1659B85B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" y="2921675"/>
            <a:ext cx="3096491" cy="309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02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14811-93E7-45C6-C8E0-7EE54B5B0B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SEMANA DE PROVAS 05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3CD6E1-F7C2-555E-D621-7A3C0CEA1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Imagem 5" descr="Mulher olhando para o lado&#10;&#10;Descrição gerada automaticamente com confiança média">
            <a:extLst>
              <a:ext uri="{FF2B5EF4-FFF2-40B4-BE49-F238E27FC236}">
                <a16:creationId xmlns:a16="http://schemas.microsoft.com/office/drawing/2014/main" id="{7BDF33A8-FA2B-2735-2631-3D122A6AF22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1168" b="21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8795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6705434-F78B-1D80-23E7-59F6D9BF6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F31328-AB75-F768-1AF1-3DABAC05F82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F2D303FE-A1F2-5A95-1ADD-D1E454C6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05" y="0"/>
            <a:ext cx="9858895" cy="6191576"/>
          </a:xfrm>
          <a:prstGeom prst="rect">
            <a:avLst/>
          </a:prstGeom>
        </p:spPr>
      </p:pic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5AAFD1CB-2360-1915-3210-693E47484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47800"/>
            <a:ext cx="1629046" cy="162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43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5471" y="3253591"/>
            <a:ext cx="6963718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github.com</a:t>
            </a:r>
            <a:r>
              <a:rPr lang="pt-BR" sz="4000" dirty="0"/>
              <a:t>/</a:t>
            </a:r>
            <a:r>
              <a:rPr lang="pt-BR" sz="4000" dirty="0" err="1"/>
              <a:t>JoaoChoma</a:t>
            </a:r>
            <a:r>
              <a:rPr lang="pt-BR" sz="4000" dirty="0"/>
              <a:t>/front-</a:t>
            </a:r>
            <a:r>
              <a:rPr lang="pt-BR" sz="4000" dirty="0" err="1"/>
              <a:t>end</a:t>
            </a:r>
            <a:r>
              <a:rPr lang="pt-BR" sz="4000" dirty="0"/>
              <a:t>/</a:t>
            </a:r>
            <a:r>
              <a:rPr lang="pt-BR" sz="4000" dirty="0" err="1"/>
              <a:t>tree</a:t>
            </a:r>
            <a:r>
              <a:rPr lang="pt-BR" sz="4000" dirty="0"/>
              <a:t>/</a:t>
            </a:r>
            <a:r>
              <a:rPr lang="pt-BR" sz="4000" dirty="0" err="1"/>
              <a:t>main</a:t>
            </a:r>
            <a:r>
              <a:rPr lang="pt-BR" sz="4000" dirty="0"/>
              <a:t>/SEMANA-PROVA-5/churrascaria</a:t>
            </a:r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AEA1561B-D5B6-7B25-D9C2-088494195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40" y="3253591"/>
            <a:ext cx="2897579" cy="289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E ESSA SEMANA?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5398401"/>
            <a:ext cx="10208028" cy="1043588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github.com</a:t>
            </a:r>
            <a:r>
              <a:rPr lang="pt-BR" sz="4000" dirty="0"/>
              <a:t>/</a:t>
            </a:r>
            <a:r>
              <a:rPr lang="pt-BR" sz="4000" dirty="0" err="1"/>
              <a:t>JoaoChoma</a:t>
            </a:r>
            <a:r>
              <a:rPr lang="pt-BR" sz="4000" dirty="0"/>
              <a:t>/front-</a:t>
            </a:r>
            <a:r>
              <a:rPr lang="pt-BR" sz="4000" dirty="0" err="1"/>
              <a:t>end</a:t>
            </a:r>
            <a:r>
              <a:rPr lang="pt-BR" sz="4000" dirty="0"/>
              <a:t>/</a:t>
            </a:r>
            <a:r>
              <a:rPr lang="pt-BR" sz="4000" dirty="0" err="1"/>
              <a:t>tree</a:t>
            </a:r>
            <a:r>
              <a:rPr lang="pt-BR" sz="4000" dirty="0"/>
              <a:t>/</a:t>
            </a:r>
            <a:r>
              <a:rPr lang="pt-BR" sz="4000" dirty="0" err="1"/>
              <a:t>main</a:t>
            </a:r>
            <a:r>
              <a:rPr lang="pt-BR" sz="4000" dirty="0"/>
              <a:t>/licao%2017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7" name="Espaço Reservado para Imagem 6" descr="Imagem em preto e branco de pessoa olhando para a câmera&#10;&#10;Descrição gerada automaticamente">
            <a:extLst>
              <a:ext uri="{FF2B5EF4-FFF2-40B4-BE49-F238E27FC236}">
                <a16:creationId xmlns:a16="http://schemas.microsoft.com/office/drawing/2014/main" id="{DA1BD52A-BB54-D8BE-8B96-9BD055F0B47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1407" b="21407"/>
          <a:stretch>
            <a:fillRect/>
          </a:stretch>
        </p:blipFill>
        <p:spPr/>
      </p:pic>
      <p:pic>
        <p:nvPicPr>
          <p:cNvPr id="8" name="Imagem 7" descr="Código QR&#10;&#10;Descrição gerada automaticamente">
            <a:extLst>
              <a:ext uri="{FF2B5EF4-FFF2-40B4-BE49-F238E27FC236}">
                <a16:creationId xmlns:a16="http://schemas.microsoft.com/office/drawing/2014/main" id="{7AF36628-26F9-D5BF-D701-29BDBC96F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028" y="6362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6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31152"/>
            <a:ext cx="11877963" cy="2269895"/>
          </a:xfrm>
        </p:spPr>
        <p:txBody>
          <a:bodyPr>
            <a:normAutofit fontScale="90000"/>
          </a:bodyPr>
          <a:lstStyle/>
          <a:p>
            <a:r>
              <a:rPr lang="pt-BR" sz="3900" dirty="0"/>
              <a:t>LIÇÃO 17 – FRAMEWORK: CONCEITOS, APLICABILIDADE, TENDÊNCIAS E REQUISIÇÕES ASSÍNCRONAS: CONCEITOS E APLICABILIDADE</a:t>
            </a:r>
            <a:br>
              <a:rPr lang="pt-BR" sz="4000" dirty="0"/>
            </a:br>
            <a:br>
              <a:rPr lang="pt-BR" sz="4000" dirty="0"/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4C6D82A7-E642-E008-691D-2924A35DF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028" y="6362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36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1BF6535-F2F8-093A-E225-778D50B834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Apresentação dos conceitos de frameworks </a:t>
            </a:r>
          </a:p>
          <a:p>
            <a:r>
              <a:rPr lang="pt-BR" sz="4000" dirty="0"/>
              <a:t>Requisições assíncronas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081A37-6BA0-29E2-5612-552EB20E8DC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OBJETIVO DA SEMANA</a:t>
            </a:r>
          </a:p>
        </p:txBody>
      </p:sp>
    </p:spTree>
    <p:extLst>
      <p:ext uri="{BB962C8B-B14F-4D97-AF65-F5344CB8AC3E}">
        <p14:creationId xmlns:p14="http://schemas.microsoft.com/office/powerpoint/2010/main" val="7608483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2688</TotalTime>
  <Words>670</Words>
  <Application>Microsoft Macintosh PowerPoint</Application>
  <PresentationFormat>Widescreen</PresentationFormat>
  <Paragraphs>75</Paragraphs>
  <Slides>39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2" baseType="lpstr">
      <vt:lpstr>Arial</vt:lpstr>
      <vt:lpstr>Calibri</vt:lpstr>
      <vt:lpstr>Tema do Office</vt:lpstr>
      <vt:lpstr>Técnico em  Desenvolvimento de Sistemas </vt:lpstr>
      <vt:lpstr>Programação Front-end Em instantes iniciaremos nossa aula</vt:lpstr>
      <vt:lpstr>O que nós vimos na aula passada?</vt:lpstr>
      <vt:lpstr>SEMANA DE PROVAS 05</vt:lpstr>
      <vt:lpstr>Apresentação do PowerPoint</vt:lpstr>
      <vt:lpstr>PRÁTICA</vt:lpstr>
      <vt:lpstr>E ESSA SEMANA?</vt:lpstr>
      <vt:lpstr>LIÇÃO 17 – FRAMEWORK: CONCEITOS, APLICABILIDADE, TENDÊNCIAS E REQUISIÇÕES ASSÍNCRONAS: CONCEITOS E APLICABILIDADE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REACT 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LIÇÃO 17 – FRAMEWORK: CONCEITOS, APLICABILIDADE, TENDÊNCIAS E REQUISIÇÕES ASSÍNCRONAS: CONCEITOS E APLICABILIDADE  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234</cp:revision>
  <dcterms:created xsi:type="dcterms:W3CDTF">2020-01-23T19:05:58Z</dcterms:created>
  <dcterms:modified xsi:type="dcterms:W3CDTF">2023-10-09T00:59:38Z</dcterms:modified>
</cp:coreProperties>
</file>